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4"/>
    <p:sldMasterId id="2147483696" r:id="rId5"/>
  </p:sldMasterIdLst>
  <p:notesMasterIdLst>
    <p:notesMasterId r:id="rId25"/>
  </p:notesMasterIdLst>
  <p:handoutMasterIdLst>
    <p:handoutMasterId r:id="rId26"/>
  </p:handoutMasterIdLst>
  <p:sldIdLst>
    <p:sldId id="609" r:id="rId6"/>
    <p:sldId id="281" r:id="rId7"/>
    <p:sldId id="307" r:id="rId8"/>
    <p:sldId id="316" r:id="rId9"/>
    <p:sldId id="597" r:id="rId10"/>
    <p:sldId id="598" r:id="rId11"/>
    <p:sldId id="614" r:id="rId12"/>
    <p:sldId id="599" r:id="rId13"/>
    <p:sldId id="600" r:id="rId14"/>
    <p:sldId id="601" r:id="rId15"/>
    <p:sldId id="603" r:id="rId16"/>
    <p:sldId id="602" r:id="rId17"/>
    <p:sldId id="616" r:id="rId18"/>
    <p:sldId id="604" r:id="rId19"/>
    <p:sldId id="347" r:id="rId20"/>
    <p:sldId id="345" r:id="rId21"/>
    <p:sldId id="615" r:id="rId22"/>
    <p:sldId id="337" r:id="rId23"/>
    <p:sldId id="61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5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1EA231-365C-4E77-83C0-4CC7E688F436}" v="6" dt="2023-10-18T18:29:07.7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23" autoAdjust="0"/>
    <p:restoredTop sz="77578" autoAdjust="0"/>
  </p:normalViewPr>
  <p:slideViewPr>
    <p:cSldViewPr snapToGrid="0">
      <p:cViewPr varScale="1">
        <p:scale>
          <a:sx n="52" d="100"/>
          <a:sy n="52" d="100"/>
        </p:scale>
        <p:origin x="1268" y="3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2712" y="10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10/19/2023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10/19/2023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096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2672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3EBA5BD7-F043-4D1B-AA17-CD412FC534D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269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C05FC6-45CD-407B-9538-F397EFA5C0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264815" y="186683"/>
            <a:ext cx="1955088" cy="48536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00857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C05FC6-45CD-407B-9538-F397EFA5C0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264815" y="186683"/>
            <a:ext cx="1955088" cy="48536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96507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C05FC6-45CD-407B-9538-F397EFA5C0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264815" y="186683"/>
            <a:ext cx="1955088" cy="48536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75702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C05FC6-45CD-407B-9538-F397EFA5C0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264815" y="186683"/>
            <a:ext cx="1955088" cy="48536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3194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C05FC6-45CD-407B-9538-F397EFA5C0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264815" y="186683"/>
            <a:ext cx="1955088" cy="48536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5853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C05FC6-45CD-407B-9538-F397EFA5C0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264815" y="186683"/>
            <a:ext cx="1955088" cy="48536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43896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C05FC6-45CD-407B-9538-F397EFA5C0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264815" y="186683"/>
            <a:ext cx="1955088" cy="48536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0315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C05FC6-45CD-407B-9538-F397EFA5C0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264815" y="186683"/>
            <a:ext cx="1955088" cy="48536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57768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C05FC6-45CD-407B-9538-F397EFA5C0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264815" y="186683"/>
            <a:ext cx="1955088" cy="48536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99654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096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2672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BA5BD7-F043-4D1B-AA17-CD412FC534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3604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C05FC6-45CD-407B-9538-F397EFA5C0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264815" y="186683"/>
            <a:ext cx="1955088" cy="48536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7911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C05FC6-45CD-407B-9538-F397EFA5C0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264815" y="186683"/>
            <a:ext cx="1955088" cy="48536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1827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C05FC6-45CD-407B-9538-F397EFA5C0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264815" y="186683"/>
            <a:ext cx="1955088" cy="48536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4624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C05FC6-45CD-407B-9538-F397EFA5C0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264815" y="186683"/>
            <a:ext cx="1955088" cy="48536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7359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C05FC6-45CD-407B-9538-F397EFA5C0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264815" y="186683"/>
            <a:ext cx="1955088" cy="48536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3609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C05FC6-45CD-407B-9538-F397EFA5C0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264815" y="186683"/>
            <a:ext cx="1955088" cy="48536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8127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C05FC6-45CD-407B-9538-F397EFA5C0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264815" y="186683"/>
            <a:ext cx="1955088" cy="48536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3823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C05FC6-45CD-407B-9538-F397EFA5C0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264815" y="186683"/>
            <a:ext cx="1955088" cy="48536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0392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pt Slide 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0CECEB4D-4D4D-4EB0-AA83-AC6E26F24EF4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551" y="6018282"/>
            <a:ext cx="1435608" cy="61264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8229600" cy="822960"/>
          </a:xfrm>
        </p:spPr>
        <p:txBody>
          <a:bodyPr>
            <a:noAutofit/>
          </a:bodyPr>
          <a:lstStyle>
            <a:lvl1pPr algn="l">
              <a:lnSpc>
                <a:spcPct val="90000"/>
              </a:lnSpc>
              <a:defRPr sz="2801" baseline="0">
                <a:solidFill>
                  <a:schemeClr val="bg1"/>
                </a:solidFill>
                <a:latin typeface="Segoe UI Light" panose="020B0502040204020203" pitchFamily="34" charset="0"/>
                <a:ea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28pt Slide Title</a:t>
            </a:r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57200" y="6324606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0" y="1066800"/>
            <a:ext cx="8229600" cy="5105400"/>
          </a:xfrm>
          <a:prstGeom prst="rect">
            <a:avLst/>
          </a:prstGeom>
        </p:spPr>
        <p:txBody>
          <a:bodyPr/>
          <a:lstStyle>
            <a:lvl1pPr marL="457215" indent="-457215">
              <a:buClr>
                <a:srgbClr val="0070C0"/>
              </a:buClr>
              <a:buFont typeface="Arial" pitchFamily="34" charset="0"/>
              <a:buChar char="•"/>
              <a:defRPr sz="2801" b="0"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800127" indent="-342912">
              <a:buClr>
                <a:srgbClr val="0070C0"/>
              </a:buClr>
              <a:buFont typeface="Arial" pitchFamily="34" charset="0"/>
              <a:buChar char="•"/>
              <a:defRPr sz="2399" b="0"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257340" indent="-342912">
              <a:buClr>
                <a:srgbClr val="0070C0"/>
              </a:buClr>
              <a:buFont typeface="Arial" pitchFamily="34" charset="0"/>
              <a:buChar char="•"/>
              <a:defRPr sz="2000" b="0"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371645" indent="0">
              <a:buNone/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3729210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14DD1E-5D91-48A3-AD6D-45FBA980D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02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14DD1E-5D91-48A3-AD6D-45FBA980D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85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838199"/>
            <a:ext cx="1971675" cy="533876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838199"/>
            <a:ext cx="5800725" cy="533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14DD1E-5D91-48A3-AD6D-45FBA980D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5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1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B21FDE-B5CC-47ED-AA5E-E0FCB91F3BF8}"/>
              </a:ext>
            </a:extLst>
          </p:cNvPr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7EFDFA4-15D1-455B-939A-15A52140AA9E}"/>
              </a:ext>
            </a:extLst>
          </p:cNvPr>
          <p:cNvSpPr txBox="1">
            <a:spLocks/>
          </p:cNvSpPr>
          <p:nvPr userDrawn="1"/>
        </p:nvSpPr>
        <p:spPr>
          <a:xfrm>
            <a:off x="8830037" y="6022532"/>
            <a:ext cx="255366" cy="229644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®</a:t>
            </a:r>
          </a:p>
        </p:txBody>
      </p:sp>
    </p:spTree>
    <p:extLst>
      <p:ext uri="{BB962C8B-B14F-4D97-AF65-F5344CB8AC3E}">
        <p14:creationId xmlns:p14="http://schemas.microsoft.com/office/powerpoint/2010/main" val="320694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14DD1E-5D91-48A3-AD6D-45FBA980D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86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14DD1E-5D91-48A3-AD6D-45FBA980D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414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14DD1E-5D91-48A3-AD6D-45FBA980D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7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14DD1E-5D91-48A3-AD6D-45FBA980D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1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14DD1E-5D91-48A3-AD6D-45FBA980D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14DD1E-5D91-48A3-AD6D-45FBA980D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0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9B7DB-8367-4EA5-BD31-DC3A1C80788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D814DA60-3BEE-4BCE-BEDB-E433FD970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5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3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12" indent="-342912" algn="l" defTabSz="914430" rtl="0" eaLnBrk="1" latinLnBrk="0" hangingPunct="1">
        <a:spcBef>
          <a:spcPct val="20000"/>
        </a:spcBef>
        <a:buFont typeface="Arial" pitchFamily="34" charset="0"/>
        <a:buChar char="•"/>
        <a:defRPr sz="3201" kern="1200">
          <a:solidFill>
            <a:schemeClr val="tx1"/>
          </a:solidFill>
          <a:latin typeface="+mn-lt"/>
          <a:ea typeface="+mn-ea"/>
          <a:cs typeface="+mn-cs"/>
        </a:defRPr>
      </a:lvl1pPr>
      <a:lvl2pPr marL="742974" indent="-285759" algn="l" defTabSz="914430" rtl="0" eaLnBrk="1" latinLnBrk="0" hangingPunct="1">
        <a:spcBef>
          <a:spcPct val="20000"/>
        </a:spcBef>
        <a:buFont typeface="Arial" pitchFamily="34" charset="0"/>
        <a:buChar char="–"/>
        <a:defRPr sz="28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0" indent="-228608" algn="l" defTabSz="914430" rtl="0" eaLnBrk="1" latinLnBrk="0" hangingPunct="1">
        <a:spcBef>
          <a:spcPct val="20000"/>
        </a:spcBef>
        <a:buFont typeface="Arial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600253" indent="-228608" algn="l" defTabSz="91443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68" indent="-228608" algn="l" defTabSz="91443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83" indent="-228608" algn="l" defTabSz="9144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98" indent="-228608" algn="l" defTabSz="9144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15" indent="-228608" algn="l" defTabSz="9144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28" indent="-228608" algn="l" defTabSz="9144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5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0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45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61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76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91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06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21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5951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EEDC41-FA68-4EDA-AA0A-9B066998491A}"/>
              </a:ext>
            </a:extLst>
          </p:cNvPr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-21589"/>
            <a:ext cx="7886700" cy="822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EFCBD087-AF74-4CD3-8252-225258B21453}"/>
              </a:ext>
            </a:extLst>
          </p:cNvPr>
          <p:cNvPicPr>
            <a:picLocks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551" y="6018282"/>
            <a:ext cx="1435608" cy="61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37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Segoe UI Light" panose="020B0502040204020203" pitchFamily="34" charset="0"/>
          <a:ea typeface="+mj-ea"/>
          <a:cs typeface="Segoe UI Light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src.nist.gov/Projects/cybersecurity-framework/Filters#/csf/filter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src.nist.gov/Projects/cybersecurity-framework/Filters#/csf/filter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GetSmart@LRS.co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1755652"/>
            <a:ext cx="9144001" cy="2387599"/>
          </a:xfrm>
        </p:spPr>
        <p:txBody>
          <a:bodyPr>
            <a:noAutofit/>
          </a:bodyPr>
          <a:lstStyle/>
          <a:p>
            <a:r>
              <a:rPr lang="en-US" sz="4800" b="1" dirty="0"/>
              <a:t>The NIST Cybersecurity </a:t>
            </a:r>
            <a:br>
              <a:rPr lang="en-US" sz="4800" b="1" dirty="0"/>
            </a:br>
            <a:r>
              <a:rPr lang="en-US" sz="4800" b="1" dirty="0"/>
              <a:t>Framework 2.0 Initial Public Draft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CA6335-96D7-1ABC-0187-218B3D8E0E99}"/>
              </a:ext>
            </a:extLst>
          </p:cNvPr>
          <p:cNvSpPr txBox="1"/>
          <p:nvPr/>
        </p:nvSpPr>
        <p:spPr>
          <a:xfrm>
            <a:off x="194534" y="5127578"/>
            <a:ext cx="81989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Troy Stoneking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Technical Trainer/Cybersecurity Assessor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Levi, Ray &amp; Shoup Inc.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Webinar begins at 11:00 am US Central time</a:t>
            </a:r>
          </a:p>
        </p:txBody>
      </p:sp>
    </p:spTree>
    <p:extLst>
      <p:ext uri="{BB962C8B-B14F-4D97-AF65-F5344CB8AC3E}">
        <p14:creationId xmlns:p14="http://schemas.microsoft.com/office/powerpoint/2010/main" val="405314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Goals of the NIST CSF 2.0 IPD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56959" y="1075464"/>
            <a:ext cx="8229600" cy="5105399"/>
          </a:xfrm>
        </p:spPr>
        <p:txBody>
          <a:bodyPr anchor="t"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Describe essential cybersecurity outcomes that can help an organization reduce its cybersecurity risk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Understand and Assess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Prioritize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Communicate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77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the Framework Core</a:t>
            </a:r>
          </a:p>
        </p:txBody>
      </p:sp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3EAB4591-4971-4B19-4B1B-B8FE22AE036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50" t="51483" r="25999" b="22863"/>
          <a:stretch/>
        </p:blipFill>
        <p:spPr bwMode="auto">
          <a:xfrm>
            <a:off x="397825" y="2306328"/>
            <a:ext cx="2294134" cy="22453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39B626D-F1E4-7CE8-5CC1-938FF8F3F2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5668" y="923925"/>
            <a:ext cx="5334000" cy="5010150"/>
          </a:xfrm>
          <a:prstGeom prst="rect">
            <a:avLst/>
          </a:prstGeom>
        </p:spPr>
      </p:pic>
      <p:sp>
        <p:nvSpPr>
          <p:cNvPr id="10" name="Left Brace 9">
            <a:extLst>
              <a:ext uri="{FF2B5EF4-FFF2-40B4-BE49-F238E27FC236}">
                <a16:creationId xmlns:a16="http://schemas.microsoft.com/office/drawing/2014/main" id="{0FDDA2F6-990B-5EBF-314E-D9533DB4B2BB}"/>
              </a:ext>
            </a:extLst>
          </p:cNvPr>
          <p:cNvSpPr/>
          <p:nvPr/>
        </p:nvSpPr>
        <p:spPr>
          <a:xfrm>
            <a:off x="2826327" y="1045029"/>
            <a:ext cx="629392" cy="488904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E28FC342-3508-8569-BE68-7413D3B161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1256" y="4862033"/>
            <a:ext cx="3716978" cy="2463383"/>
          </a:xfrm>
        </p:spPr>
        <p:txBody>
          <a:bodyPr anchor="t"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6 Functions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22 Categories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106 Subcategories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Formerly 5, 23, 108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3766E7-1022-6E50-D4AF-CC490CF61AD1}"/>
              </a:ext>
            </a:extLst>
          </p:cNvPr>
          <p:cNvSpPr/>
          <p:nvPr/>
        </p:nvSpPr>
        <p:spPr>
          <a:xfrm>
            <a:off x="5070764" y="923925"/>
            <a:ext cx="2980706" cy="227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8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the Framework Core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56959" y="1075464"/>
            <a:ext cx="8229600" cy="5105399"/>
          </a:xfrm>
        </p:spPr>
        <p:txBody>
          <a:bodyPr anchor="t"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Addition of the Govern (GV) Function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The Addition and Value of Implementation Examples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Updated Methodology for Informative References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479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 of the Govern (GV) Function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56958" y="1075464"/>
            <a:ext cx="8616353" cy="5105399"/>
          </a:xfrm>
        </p:spPr>
        <p:txBody>
          <a:bodyPr anchor="t"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Cross-cutting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an organization achieves and prioritizes the outcomes of the other five Functions in the context of mission and stakeholder expectations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Critical for incorporating cybersecurity into enterprise risk management strategy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Oversight of cybersecurity strategy</a:t>
            </a:r>
            <a:endParaRPr lang="en-US" sz="2800" dirty="0"/>
          </a:p>
        </p:txBody>
      </p:sp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3EAB4591-4971-4B19-4B1B-B8FE22AE036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50" t="51483" r="25999" b="22863"/>
          <a:stretch/>
        </p:blipFill>
        <p:spPr bwMode="auto">
          <a:xfrm>
            <a:off x="3027484" y="4432301"/>
            <a:ext cx="2294134" cy="22453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2006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Addition and Value of Implementation Examples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56959" y="1075464"/>
            <a:ext cx="8229600" cy="5105399"/>
          </a:xfrm>
        </p:spPr>
        <p:txBody>
          <a:bodyPr anchor="t"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Part of the Core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Concise, action-oriented steps to help achieve the outcomes of the Subcategories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a comprehensive list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represent a baseline of required actions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Maintained </a:t>
            </a:r>
            <a:r>
              <a:rPr lang="en-US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online</a:t>
            </a:r>
            <a:endParaRPr lang="en-US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96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Updated Methodology for Informative References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E82F2AD-4FE5-0319-A366-605EED2FFF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6959" y="1075464"/>
            <a:ext cx="8229600" cy="5105399"/>
          </a:xfrm>
        </p:spPr>
        <p:txBody>
          <a:bodyPr anchor="t"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Part of the Core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Will be maintained </a:t>
            </a:r>
            <a:r>
              <a:rPr lang="en-US" dirty="0">
                <a:hlinkClick r:id="rId3"/>
              </a:rPr>
              <a:t>online</a:t>
            </a:r>
            <a:r>
              <a:rPr lang="en-US" dirty="0"/>
              <a:t> (not live yet)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More frequent updates</a:t>
            </a:r>
          </a:p>
        </p:txBody>
      </p:sp>
    </p:spTree>
    <p:extLst>
      <p:ext uri="{BB962C8B-B14F-4D97-AF65-F5344CB8AC3E}">
        <p14:creationId xmlns:p14="http://schemas.microsoft.com/office/powerpoint/2010/main" val="110444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Using the Framework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7EE9706-22EA-3D27-922C-81B93D1032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6959" y="1075464"/>
            <a:ext cx="8229600" cy="5105399"/>
          </a:xfrm>
        </p:spPr>
        <p:txBody>
          <a:bodyPr anchor="t"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Previous guidance: Seven-Step Process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Updated flexibility and customizability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 on organization’s unique mission and risks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an understanding of stakeholder expectations, risk appetite and tolerance, organizations prioritize cybersecurity activities, enabling informed decisions about cybersecurity expenditures and 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18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Using the Framework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7EE9706-22EA-3D27-922C-81B93D1032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6959" y="1075464"/>
            <a:ext cx="8229600" cy="5105399"/>
          </a:xfrm>
        </p:spPr>
        <p:txBody>
          <a:bodyPr anchor="t"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Potential ways to use the Framework: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Create and use Framework Profiles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Assess the organization’s achievement of cybersecurity outcomes</a:t>
            </a:r>
            <a:endParaRPr lang="en-US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Characterize cybersecurity risk management outcomes with Framework Tiers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Improve cybersecurity communication with internal and external stakeholders</a:t>
            </a:r>
          </a:p>
        </p:txBody>
      </p:sp>
    </p:spTree>
    <p:extLst>
      <p:ext uri="{BB962C8B-B14F-4D97-AF65-F5344CB8AC3E}">
        <p14:creationId xmlns:p14="http://schemas.microsoft.com/office/powerpoint/2010/main" val="276206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 and A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59B0571-CFBB-4C67-A30B-C48A13DF5A91}"/>
              </a:ext>
            </a:extLst>
          </p:cNvPr>
          <p:cNvSpPr txBox="1">
            <a:spLocks/>
          </p:cNvSpPr>
          <p:nvPr/>
        </p:nvSpPr>
        <p:spPr>
          <a:xfrm>
            <a:off x="2107870" y="2601119"/>
            <a:ext cx="6858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342912" indent="-342912" algn="l" defTabSz="9144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74" indent="-285759" algn="l" defTabSz="9144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40" indent="-228608" algn="l" defTabSz="9144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53" indent="-228608" algn="l" defTabSz="9144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68" indent="-228608" algn="l" defTabSz="91443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83" indent="-228608" algn="l" defTabSz="9144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98" indent="-228608" algn="l" defTabSz="9144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15" indent="-228608" algn="l" defTabSz="9144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28" indent="-228608" algn="l" defTabSz="9144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/>
              <a:t>Free Resources</a:t>
            </a:r>
          </a:p>
          <a:p>
            <a:r>
              <a:rPr lang="en-US" sz="4000" dirty="0"/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231682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1511812"/>
            <a:ext cx="9144001" cy="2387599"/>
          </a:xfrm>
        </p:spPr>
        <p:txBody>
          <a:bodyPr>
            <a:noAutofit/>
          </a:bodyPr>
          <a:lstStyle/>
          <a:p>
            <a:r>
              <a:rPr lang="en-US" sz="4800" b="1" dirty="0"/>
              <a:t>The NIST Cybersecurity </a:t>
            </a:r>
            <a:br>
              <a:rPr lang="en-US" sz="4800" b="1" dirty="0"/>
            </a:br>
            <a:r>
              <a:rPr lang="en-US" sz="4800" b="1" dirty="0"/>
              <a:t>Framework 2.0 Initial Public Draft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CA6335-96D7-1ABC-0187-218B3D8E0E99}"/>
              </a:ext>
            </a:extLst>
          </p:cNvPr>
          <p:cNvSpPr txBox="1"/>
          <p:nvPr/>
        </p:nvSpPr>
        <p:spPr>
          <a:xfrm>
            <a:off x="206726" y="5585937"/>
            <a:ext cx="8198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Troy Stoneking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Technical Trainer/Cybersecurity Assessor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Levi, Ray &amp; Shoup Inc.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5CA2A6-9354-8EBA-EF55-05FA3235A07C}"/>
              </a:ext>
            </a:extLst>
          </p:cNvPr>
          <p:cNvSpPr txBox="1"/>
          <p:nvPr/>
        </p:nvSpPr>
        <p:spPr>
          <a:xfrm>
            <a:off x="2231135" y="4328828"/>
            <a:ext cx="468172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hlinkClick r:id="rId3"/>
              </a:rPr>
              <a:t>GetSmart@LRS.com</a:t>
            </a:r>
            <a:endParaRPr lang="en-US" sz="4000" b="1" dirty="0">
              <a:solidFill>
                <a:schemeClr val="tx1"/>
              </a:solidFill>
            </a:endParaRPr>
          </a:p>
          <a:p>
            <a:pPr algn="ctr"/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10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56959" y="1075464"/>
            <a:ext cx="8229600" cy="5105399"/>
          </a:xfrm>
        </p:spPr>
        <p:txBody>
          <a:bodyPr anchor="t"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Major changes from the NIST Cybersecurity Framework version 1.1 to the 2.0 Initial Public Draft (IPD)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Goals of the NIST CSF 2.0 IPD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Changes to the Framework Core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The Value of Implementation Examples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Updated Methodology for Informative References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Changes in Using the Framework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Free Resources/Questions and Answers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695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49" y="0"/>
            <a:ext cx="8997038" cy="822960"/>
          </a:xfrm>
        </p:spPr>
        <p:txBody>
          <a:bodyPr/>
          <a:lstStyle/>
          <a:p>
            <a:r>
              <a:rPr lang="en-US" sz="2700" dirty="0"/>
              <a:t>Major Changes in the NIST CSF 2.0 IPD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56959" y="1075464"/>
            <a:ext cx="8229600" cy="510539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New Name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Expanded Scope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a typeface="Times New Roman"/>
              </a:rPr>
              <a:t>New References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a typeface="Times New Roman"/>
              </a:rPr>
              <a:t>Improved Implementation Guidance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a typeface="Times New Roman"/>
              </a:rPr>
              <a:t>New Emphases for a Changing Landscape</a:t>
            </a:r>
          </a:p>
        </p:txBody>
      </p:sp>
    </p:spTree>
    <p:extLst>
      <p:ext uri="{BB962C8B-B14F-4D97-AF65-F5344CB8AC3E}">
        <p14:creationId xmlns:p14="http://schemas.microsoft.com/office/powerpoint/2010/main" val="319679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56958" y="1075464"/>
            <a:ext cx="8642075" cy="5105399"/>
          </a:xfrm>
        </p:spPr>
        <p:txBody>
          <a:bodyPr/>
          <a:lstStyle/>
          <a:p>
            <a:r>
              <a:rPr lang="en-US" dirty="0"/>
              <a:t>Previous: Framework for Improving Critical Infrastructure Cybersecurity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New: Cybersecurity Framework</a:t>
            </a:r>
          </a:p>
          <a:p>
            <a:endParaRPr lang="en-US" dirty="0"/>
          </a:p>
          <a:p>
            <a:r>
              <a:rPr lang="en-US" dirty="0"/>
              <a:t>The Framework is: “guidance to help [organizations] to understand, assess, prioritize, and communicate about cybersecurity risks and the actions that will reduce those risks.”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49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49" y="0"/>
            <a:ext cx="8997038" cy="822960"/>
          </a:xfrm>
        </p:spPr>
        <p:txBody>
          <a:bodyPr/>
          <a:lstStyle/>
          <a:p>
            <a:r>
              <a:rPr lang="en-US" sz="2700" dirty="0"/>
              <a:t>Expanded Scope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56959" y="1075464"/>
            <a:ext cx="8229600" cy="510539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Updated to reflect use by all organizations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Modified focus on organizations not just in the US, but around the world</a:t>
            </a:r>
          </a:p>
        </p:txBody>
      </p:sp>
    </p:spTree>
    <p:extLst>
      <p:ext uri="{BB962C8B-B14F-4D97-AF65-F5344CB8AC3E}">
        <p14:creationId xmlns:p14="http://schemas.microsoft.com/office/powerpoint/2010/main" val="395038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49" y="0"/>
            <a:ext cx="8997038" cy="822960"/>
          </a:xfrm>
        </p:spPr>
        <p:txBody>
          <a:bodyPr/>
          <a:lstStyle/>
          <a:p>
            <a:r>
              <a:rPr lang="en-US" sz="2700" dirty="0"/>
              <a:t>New References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56959" y="1075464"/>
            <a:ext cx="8229600" cy="510539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Cybersecurity Supply Chain Risk Management Practices for Systems and Organizations (SP 800-161r1)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NIST Privacy Framework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NICE Workforce Framework for Cybersecurity </a:t>
            </a:r>
            <a:br>
              <a:rPr lang="en-US" sz="2400" dirty="0"/>
            </a:br>
            <a:r>
              <a:rPr lang="en-US" sz="2400" dirty="0"/>
              <a:t>(SP 800-181)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Secure Software Development Framework (SP 800-218)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Performance Measurement Guide for Information Security (SP 800-55)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Integrating Cybersecurity and Enterprise Risk Management (NIST IR 8286) series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Artificial Intelligence Risk Management Framework </a:t>
            </a:r>
            <a:br>
              <a:rPr lang="en-US" sz="2400" dirty="0"/>
            </a:br>
            <a:r>
              <a:rPr lang="en-US" sz="2400" dirty="0"/>
              <a:t>(AI 100-1)</a:t>
            </a:r>
          </a:p>
        </p:txBody>
      </p:sp>
    </p:spTree>
    <p:extLst>
      <p:ext uri="{BB962C8B-B14F-4D97-AF65-F5344CB8AC3E}">
        <p14:creationId xmlns:p14="http://schemas.microsoft.com/office/powerpoint/2010/main" val="75758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49" y="0"/>
            <a:ext cx="8997038" cy="822960"/>
          </a:xfrm>
        </p:spPr>
        <p:txBody>
          <a:bodyPr/>
          <a:lstStyle/>
          <a:p>
            <a:r>
              <a:rPr lang="en-US" sz="2700" dirty="0"/>
              <a:t>New References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56959" y="1075464"/>
            <a:ext cx="8229600" cy="510539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No longer limited to six references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Upcoming online tool on the NIST CSF website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Includes CSF 2.0 Core with human- and machine-readable formats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Will allow organizations to see the relationships between the Core and updatable Informative References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652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49" y="0"/>
            <a:ext cx="8997038" cy="822960"/>
          </a:xfrm>
        </p:spPr>
        <p:txBody>
          <a:bodyPr/>
          <a:lstStyle/>
          <a:p>
            <a:r>
              <a:rPr lang="en-US" sz="2700" dirty="0"/>
              <a:t>Improved Implementation Guidance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56959" y="1075464"/>
            <a:ext cx="8229600" cy="510539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Implementation Examples added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Framework Profiles guidance revised significantly and expanded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Notional templates included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40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493369" cy="822960"/>
          </a:xfrm>
        </p:spPr>
        <p:txBody>
          <a:bodyPr/>
          <a:lstStyle/>
          <a:p>
            <a:r>
              <a:rPr lang="en-US" sz="2800" dirty="0">
                <a:ea typeface="Times New Roman"/>
              </a:rPr>
              <a:t>New Emphases for a Changing Landscape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56959" y="1075464"/>
            <a:ext cx="8229600" cy="5105399"/>
          </a:xfrm>
        </p:spPr>
        <p:txBody>
          <a:bodyPr anchor="t"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Emphasize cybersecurity governance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Emphasize cybersecurity supply chain risk management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Clarify understanding of cybersecurity measurement and assessment</a:t>
            </a:r>
            <a:endParaRPr lang="en-US" sz="2398" dirty="0"/>
          </a:p>
        </p:txBody>
      </p:sp>
    </p:spTree>
    <p:extLst>
      <p:ext uri="{BB962C8B-B14F-4D97-AF65-F5344CB8AC3E}">
        <p14:creationId xmlns:p14="http://schemas.microsoft.com/office/powerpoint/2010/main" val="389502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C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F70E68E1F6444A98A3FD9D9A1D60A8" ma:contentTypeVersion="12" ma:contentTypeDescription="Create a new document." ma:contentTypeScope="" ma:versionID="a3d942ac4783ac0304c0813ba013c797">
  <xsd:schema xmlns:xsd="http://www.w3.org/2001/XMLSchema" xmlns:xs="http://www.w3.org/2001/XMLSchema" xmlns:p="http://schemas.microsoft.com/office/2006/metadata/properties" xmlns:ns3="c9744acb-984d-4647-9e8d-88a2244f7772" xmlns:ns4="39cd5daa-50af-4380-9e23-65986a2c563f" targetNamespace="http://schemas.microsoft.com/office/2006/metadata/properties" ma:root="true" ma:fieldsID="f68c2833768138612c1b5ef203ac3774" ns3:_="" ns4:_="">
    <xsd:import namespace="c9744acb-984d-4647-9e8d-88a2244f7772"/>
    <xsd:import namespace="39cd5daa-50af-4380-9e23-65986a2c563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744acb-984d-4647-9e8d-88a2244f77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cd5daa-50af-4380-9e23-65986a2c563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4F2468-3B8F-44FB-845E-FC6F56FD41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330B0A-379C-4072-9A9E-4602BD4CBFAA}">
  <ds:schemaRefs>
    <ds:schemaRef ds:uri="http://schemas.microsoft.com/office/infopath/2007/PartnerControls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39cd5daa-50af-4380-9e23-65986a2c563f"/>
    <ds:schemaRef ds:uri="c9744acb-984d-4647-9e8d-88a2244f777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366BCE6-3DC8-477F-8287-93AC195BA3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744acb-984d-4647-9e8d-88a2244f7772"/>
    <ds:schemaRef ds:uri="39cd5daa-50af-4380-9e23-65986a2c56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62af9ccc-4216-4ae2-a1d3-06614c59c315}" enabled="0" method="" siteId="{62af9ccc-4216-4ae2-a1d3-06614c59c31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7846</TotalTime>
  <Words>634</Words>
  <Application>Microsoft Office PowerPoint</Application>
  <PresentationFormat>On-screen Show (4:3)</PresentationFormat>
  <Paragraphs>151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Courier New</vt:lpstr>
      <vt:lpstr>Segoe UI</vt:lpstr>
      <vt:lpstr>Segoe UI Light</vt:lpstr>
      <vt:lpstr>Symbol</vt:lpstr>
      <vt:lpstr>1_Office Theme</vt:lpstr>
      <vt:lpstr>Office Theme</vt:lpstr>
      <vt:lpstr>The NIST Cybersecurity  Framework 2.0 Initial Public Draft</vt:lpstr>
      <vt:lpstr>Session Overview</vt:lpstr>
      <vt:lpstr>Major Changes in the NIST CSF 2.0 IPD</vt:lpstr>
      <vt:lpstr>New Name</vt:lpstr>
      <vt:lpstr>Expanded Scope</vt:lpstr>
      <vt:lpstr>New References</vt:lpstr>
      <vt:lpstr>New References (cont.)</vt:lpstr>
      <vt:lpstr>Improved Implementation Guidance</vt:lpstr>
      <vt:lpstr>New Emphases for a Changing Landscape</vt:lpstr>
      <vt:lpstr>Goals of the NIST CSF 2.0 IPD</vt:lpstr>
      <vt:lpstr>Changes to the Framework Core</vt:lpstr>
      <vt:lpstr>Changes to the Framework Core</vt:lpstr>
      <vt:lpstr>Addition of the Govern (GV) Function</vt:lpstr>
      <vt:lpstr>The Addition and Value of Implementation Examples</vt:lpstr>
      <vt:lpstr>Updated Methodology for Informative References</vt:lpstr>
      <vt:lpstr>Changes in Using the Framework</vt:lpstr>
      <vt:lpstr>Changes in Using the Framework</vt:lpstr>
      <vt:lpstr>Q and A</vt:lpstr>
      <vt:lpstr>The NIST Cybersecurity  Framework 2.0 Initial Public Draft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LRS NIST CSF Practitioner Module 7</dc:title>
  <dc:creator>Stoneking, Troy</dc:creator>
  <cp:lastModifiedBy>Wheeler, Kathy</cp:lastModifiedBy>
  <cp:revision>13</cp:revision>
  <dcterms:created xsi:type="dcterms:W3CDTF">2017-11-15T16:59:58Z</dcterms:created>
  <dcterms:modified xsi:type="dcterms:W3CDTF">2023-10-19T15:48:19Z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0x01010089F70E68E1F6444A98A3FD9D9A1D60A8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